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73" r:id="rId3"/>
    <p:sldId id="267" r:id="rId4"/>
    <p:sldId id="271" r:id="rId5"/>
    <p:sldId id="274" r:id="rId6"/>
    <p:sldId id="268" r:id="rId7"/>
    <p:sldId id="272" r:id="rId8"/>
    <p:sldId id="275" r:id="rId9"/>
    <p:sldId id="269" r:id="rId10"/>
    <p:sldId id="276" r:id="rId11"/>
    <p:sldId id="277" r:id="rId12"/>
    <p:sldId id="270"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74BA"/>
    <a:srgbClr val="333E48"/>
    <a:srgbClr val="6A737B"/>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47" d="100"/>
          <a:sy n="47" d="100"/>
        </p:scale>
        <p:origin x="426" y="4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448B09-188F-4AE5-A601-283164E8B7E9}" type="datetimeFigureOut">
              <a:rPr lang="en-US" smtClean="0"/>
              <a:t>5/15/2019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BF023B-B30C-45B6-BC6F-3183E07F3510}" type="slidenum">
              <a:rPr lang="en-US" smtClean="0"/>
              <a:t>‹#›</a:t>
            </a:fld>
            <a:endParaRPr lang="en-US"/>
          </a:p>
        </p:txBody>
      </p:sp>
    </p:spTree>
    <p:extLst>
      <p:ext uri="{BB962C8B-B14F-4D97-AF65-F5344CB8AC3E}">
        <p14:creationId xmlns:p14="http://schemas.microsoft.com/office/powerpoint/2010/main" val="2302332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419100" y="2103437"/>
            <a:ext cx="3333750" cy="1325563"/>
          </a:xfrm>
        </p:spPr>
        <p:txBody>
          <a:bodyPr/>
          <a:lstStyle>
            <a:lvl1pPr>
              <a:defRPr>
                <a:solidFill>
                  <a:schemeClr val="bg1"/>
                </a:solidFill>
              </a:defRPr>
            </a:lvl1pPr>
          </a:lstStyle>
          <a:p>
            <a:r>
              <a:rPr lang="en-US" dirty="0" smtClean="0"/>
              <a:t>Title</a:t>
            </a:r>
            <a:endParaRPr lang="en-US" dirty="0"/>
          </a:p>
        </p:txBody>
      </p:sp>
      <p:sp>
        <p:nvSpPr>
          <p:cNvPr id="7" name="Text Placeholder 6"/>
          <p:cNvSpPr>
            <a:spLocks noGrp="1"/>
          </p:cNvSpPr>
          <p:nvPr>
            <p:ph type="body" sz="quarter" idx="10" hasCustomPrompt="1"/>
          </p:nvPr>
        </p:nvSpPr>
        <p:spPr>
          <a:xfrm>
            <a:off x="419100" y="5915025"/>
            <a:ext cx="3914775" cy="581024"/>
          </a:xfrm>
        </p:spPr>
        <p:txBody>
          <a:bodyPr>
            <a:normAutofit/>
          </a:bodyPr>
          <a:lstStyle>
            <a:lvl1pPr marL="0" indent="0">
              <a:buNone/>
              <a:defRPr sz="2000" baseline="0">
                <a:solidFill>
                  <a:schemeClr val="bg1"/>
                </a:solidFill>
              </a:defRPr>
            </a:lvl1pPr>
          </a:lstStyle>
          <a:p>
            <a:pPr lvl="0"/>
            <a:r>
              <a:rPr lang="en-US" dirty="0" smtClean="0"/>
              <a:t>Presenter Names</a:t>
            </a:r>
            <a:endParaRPr lang="en-US" dirty="0"/>
          </a:p>
        </p:txBody>
      </p:sp>
    </p:spTree>
    <p:extLst>
      <p:ext uri="{BB962C8B-B14F-4D97-AF65-F5344CB8AC3E}">
        <p14:creationId xmlns:p14="http://schemas.microsoft.com/office/powerpoint/2010/main" val="9946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274BA"/>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r="48823"/>
          <a:stretch/>
        </p:blipFill>
        <p:spPr>
          <a:xfrm>
            <a:off x="8349916" y="6293059"/>
            <a:ext cx="709707" cy="511518"/>
          </a:xfrm>
          <a:prstGeom prst="rect">
            <a:avLst/>
          </a:prstGeom>
        </p:spPr>
      </p:pic>
      <p:cxnSp>
        <p:nvCxnSpPr>
          <p:cNvPr id="9" name="Straight Connector 8"/>
          <p:cNvCxnSpPr/>
          <p:nvPr userDrawn="1"/>
        </p:nvCxnSpPr>
        <p:spPr>
          <a:xfrm>
            <a:off x="628650" y="1690689"/>
            <a:ext cx="7886700" cy="0"/>
          </a:xfrm>
          <a:prstGeom prst="line">
            <a:avLst/>
          </a:prstGeom>
          <a:ln>
            <a:solidFill>
              <a:srgbClr val="2274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625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274BA"/>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cxnSp>
        <p:nvCxnSpPr>
          <p:cNvPr id="6" name="Straight Connector 5"/>
          <p:cNvCxnSpPr/>
          <p:nvPr userDrawn="1"/>
        </p:nvCxnSpPr>
        <p:spPr>
          <a:xfrm>
            <a:off x="628650" y="1690689"/>
            <a:ext cx="7886700" cy="0"/>
          </a:xfrm>
          <a:prstGeom prst="line">
            <a:avLst/>
          </a:prstGeom>
          <a:ln>
            <a:solidFill>
              <a:srgbClr val="2274BA"/>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r="48823"/>
          <a:stretch/>
        </p:blipFill>
        <p:spPr>
          <a:xfrm>
            <a:off x="8349916" y="6293059"/>
            <a:ext cx="709707" cy="511518"/>
          </a:xfrm>
          <a:prstGeom prst="rect">
            <a:avLst/>
          </a:prstGeom>
        </p:spPr>
      </p:pic>
    </p:spTree>
    <p:extLst>
      <p:ext uri="{BB962C8B-B14F-4D97-AF65-F5344CB8AC3E}">
        <p14:creationId xmlns:p14="http://schemas.microsoft.com/office/powerpoint/2010/main" val="1688817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r="48823"/>
          <a:stretch/>
        </p:blipFill>
        <p:spPr>
          <a:xfrm>
            <a:off x="8349916" y="6293059"/>
            <a:ext cx="709707" cy="511518"/>
          </a:xfrm>
          <a:prstGeom prst="rect">
            <a:avLst/>
          </a:prstGeom>
        </p:spPr>
      </p:pic>
    </p:spTree>
    <p:extLst>
      <p:ext uri="{BB962C8B-B14F-4D97-AF65-F5344CB8AC3E}">
        <p14:creationId xmlns:p14="http://schemas.microsoft.com/office/powerpoint/2010/main" val="3193429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hoades McKee Templat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66725" y="2470151"/>
            <a:ext cx="6457950" cy="1325563"/>
          </a:xfrm>
        </p:spPr>
        <p:txBody>
          <a:bodyPr/>
          <a:lstStyle>
            <a:lvl1pPr algn="ctr">
              <a:defRPr/>
            </a:lvl1pPr>
          </a:lstStyle>
          <a:p>
            <a:r>
              <a:rPr lang="en-US" smtClean="0"/>
              <a:t>Click to edit Master title style</a:t>
            </a:r>
            <a:endParaRPr lang="en-US" dirty="0"/>
          </a:p>
        </p:txBody>
      </p:sp>
    </p:spTree>
    <p:extLst>
      <p:ext uri="{BB962C8B-B14F-4D97-AF65-F5344CB8AC3E}">
        <p14:creationId xmlns:p14="http://schemas.microsoft.com/office/powerpoint/2010/main" val="302296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lvl1pPr>
              <a:defRPr>
                <a:solidFill>
                  <a:srgbClr val="2274BA"/>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solidFill>
                  <a:srgbClr val="333E48"/>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333E48"/>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628650" y="1654593"/>
            <a:ext cx="7886700" cy="0"/>
          </a:xfrm>
          <a:prstGeom prst="line">
            <a:avLst/>
          </a:prstGeom>
          <a:ln>
            <a:solidFill>
              <a:srgbClr val="2274BA"/>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r="48823"/>
          <a:stretch/>
        </p:blipFill>
        <p:spPr>
          <a:xfrm>
            <a:off x="8349916" y="6293059"/>
            <a:ext cx="709707" cy="511518"/>
          </a:xfrm>
          <a:prstGeom prst="rect">
            <a:avLst/>
          </a:prstGeom>
        </p:spPr>
      </p:pic>
    </p:spTree>
    <p:extLst>
      <p:ext uri="{BB962C8B-B14F-4D97-AF65-F5344CB8AC3E}">
        <p14:creationId xmlns:p14="http://schemas.microsoft.com/office/powerpoint/2010/main" val="4152036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274BA"/>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solidFill>
                  <a:srgbClr val="333E48"/>
                </a:solidFill>
                <a:latin typeface="Arial" panose="020B0604020202020204" pitchFamily="34" charset="0"/>
                <a:cs typeface="Arial" panose="020B0604020202020204" pitchFamily="34" charset="0"/>
              </a:defRPr>
            </a:lvl1pPr>
            <a:lvl2pPr>
              <a:defRPr>
                <a:solidFill>
                  <a:srgbClr val="333E48"/>
                </a:solidFill>
                <a:latin typeface="Arial" panose="020B0604020202020204" pitchFamily="34" charset="0"/>
                <a:cs typeface="Arial" panose="020B0604020202020204" pitchFamily="34" charset="0"/>
              </a:defRPr>
            </a:lvl2pPr>
            <a:lvl3pPr>
              <a:defRPr>
                <a:solidFill>
                  <a:srgbClr val="333E48"/>
                </a:solidFill>
                <a:latin typeface="Arial" panose="020B0604020202020204" pitchFamily="34" charset="0"/>
                <a:cs typeface="Arial" panose="020B0604020202020204" pitchFamily="34" charset="0"/>
              </a:defRPr>
            </a:lvl3pPr>
            <a:lvl4pPr>
              <a:defRPr>
                <a:solidFill>
                  <a:srgbClr val="333E48"/>
                </a:solidFill>
                <a:latin typeface="Arial" panose="020B0604020202020204" pitchFamily="34" charset="0"/>
                <a:cs typeface="Arial" panose="020B0604020202020204" pitchFamily="34" charset="0"/>
              </a:defRPr>
            </a:lvl4pPr>
            <a:lvl5pPr>
              <a:defRPr>
                <a:solidFill>
                  <a:srgbClr val="333E48"/>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8" name="Straight Connector 7"/>
          <p:cNvCxnSpPr/>
          <p:nvPr userDrawn="1"/>
        </p:nvCxnSpPr>
        <p:spPr>
          <a:xfrm>
            <a:off x="628650" y="1690689"/>
            <a:ext cx="7886700" cy="0"/>
          </a:xfrm>
          <a:prstGeom prst="line">
            <a:avLst/>
          </a:prstGeom>
          <a:ln>
            <a:solidFill>
              <a:srgbClr val="2274BA"/>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r="48823"/>
          <a:stretch/>
        </p:blipFill>
        <p:spPr>
          <a:xfrm>
            <a:off x="8349916" y="6293059"/>
            <a:ext cx="709707" cy="511518"/>
          </a:xfrm>
          <a:prstGeom prst="rect">
            <a:avLst/>
          </a:prstGeom>
        </p:spPr>
      </p:pic>
    </p:spTree>
    <p:extLst>
      <p:ext uri="{BB962C8B-B14F-4D97-AF65-F5344CB8AC3E}">
        <p14:creationId xmlns:p14="http://schemas.microsoft.com/office/powerpoint/2010/main" val="91069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4951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7" r:id="rId4"/>
    <p:sldLayoutId id="2147483669" r:id="rId5"/>
    <p:sldLayoutId id="2147483665" r:id="rId6"/>
    <p:sldLayoutId id="2147483664" r:id="rId7"/>
  </p:sldLayoutIdLst>
  <p:txStyles>
    <p:titleStyle>
      <a:lvl1pPr algn="l" defTabSz="914400" rtl="0" eaLnBrk="1" latinLnBrk="0" hangingPunct="1">
        <a:lnSpc>
          <a:spcPct val="90000"/>
        </a:lnSpc>
        <a:spcBef>
          <a:spcPct val="0"/>
        </a:spcBef>
        <a:buNone/>
        <a:defRPr sz="4400" kern="1200">
          <a:solidFill>
            <a:srgbClr val="2274B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E4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E4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E4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E4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E4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025" y="2195758"/>
            <a:ext cx="4187337" cy="2332281"/>
          </a:xfrm>
        </p:spPr>
        <p:txBody>
          <a:bodyPr>
            <a:normAutofit/>
          </a:bodyPr>
          <a:lstStyle/>
          <a:p>
            <a:r>
              <a:rPr lang="en-US" sz="5400" i="1" dirty="0" smtClean="0"/>
              <a:t>Legal Due Diligence</a:t>
            </a:r>
            <a:r>
              <a:rPr lang="en-US" sz="4800" i="1" dirty="0" smtClean="0"/>
              <a:t/>
            </a:r>
            <a:br>
              <a:rPr lang="en-US" sz="4800" i="1" dirty="0" smtClean="0"/>
            </a:br>
            <a:endParaRPr lang="en-US" sz="1800" dirty="0"/>
          </a:p>
        </p:txBody>
      </p:sp>
      <p:sp>
        <p:nvSpPr>
          <p:cNvPr id="3" name="Subtitle 2"/>
          <p:cNvSpPr>
            <a:spLocks noGrp="1"/>
          </p:cNvSpPr>
          <p:nvPr>
            <p:ph type="subTitle" idx="4294967295"/>
          </p:nvPr>
        </p:nvSpPr>
        <p:spPr>
          <a:xfrm>
            <a:off x="200025" y="5715000"/>
            <a:ext cx="5667375" cy="766517"/>
          </a:xfrm>
        </p:spPr>
        <p:txBody>
          <a:bodyPr>
            <a:noAutofit/>
          </a:bodyPr>
          <a:lstStyle/>
          <a:p>
            <a:pPr marL="0" indent="0">
              <a:buNone/>
            </a:pPr>
            <a:r>
              <a:rPr lang="en-US" sz="2400" dirty="0" smtClean="0">
                <a:solidFill>
                  <a:schemeClr val="bg1"/>
                </a:solidFill>
              </a:rPr>
              <a:t>Jacob Dunlop</a:t>
            </a:r>
          </a:p>
          <a:p>
            <a:pPr marL="0" indent="0">
              <a:buNone/>
            </a:pPr>
            <a:r>
              <a:rPr lang="en-US" sz="2400" dirty="0" smtClean="0">
                <a:solidFill>
                  <a:schemeClr val="bg1"/>
                </a:solidFill>
              </a:rPr>
              <a:t>Jonathan Siebers</a:t>
            </a:r>
            <a:endParaRPr lang="en-US" sz="2400" dirty="0">
              <a:solidFill>
                <a:schemeClr val="bg1"/>
              </a:solidFill>
            </a:endParaRPr>
          </a:p>
        </p:txBody>
      </p:sp>
    </p:spTree>
    <p:extLst>
      <p:ext uri="{BB962C8B-B14F-4D97-AF65-F5344CB8AC3E}">
        <p14:creationId xmlns:p14="http://schemas.microsoft.com/office/powerpoint/2010/main" val="3008524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and Organizational</a:t>
            </a:r>
            <a:endParaRPr lang="en-US" dirty="0"/>
          </a:p>
        </p:txBody>
      </p:sp>
      <p:sp>
        <p:nvSpPr>
          <p:cNvPr id="3" name="Content Placeholder 2"/>
          <p:cNvSpPr>
            <a:spLocks noGrp="1"/>
          </p:cNvSpPr>
          <p:nvPr>
            <p:ph idx="1"/>
          </p:nvPr>
        </p:nvSpPr>
        <p:spPr>
          <a:xfrm>
            <a:off x="628650" y="1825624"/>
            <a:ext cx="7886700" cy="5032375"/>
          </a:xfrm>
        </p:spPr>
        <p:txBody>
          <a:bodyPr>
            <a:noAutofit/>
          </a:bodyPr>
          <a:lstStyle/>
          <a:p>
            <a:pPr marL="457200" indent="-457200" hangingPunct="0">
              <a:spcAft>
                <a:spcPts val="800"/>
              </a:spcAft>
              <a:buFont typeface="+mj-lt"/>
              <a:buAutoNum type="alphaLcPeriod" startAt="4"/>
            </a:pPr>
            <a:r>
              <a:rPr lang="en-US" sz="2400" dirty="0" smtClean="0"/>
              <a:t>List </a:t>
            </a:r>
            <a:r>
              <a:rPr lang="en-US" sz="2400" dirty="0"/>
              <a:t>of holders of any options or rights to purchase any securities of the Company (including warrants), giving name, number of options held, option prices, date(s) of grant, expiration dates, position in the Company or subsidiary, and number of shares owned (excluding those subject to option).</a:t>
            </a:r>
          </a:p>
          <a:p>
            <a:pPr marL="457200" indent="-457200" hangingPunct="0">
              <a:spcAft>
                <a:spcPts val="1000"/>
              </a:spcAft>
              <a:buFont typeface="+mj-lt"/>
              <a:buAutoNum type="alphaLcPeriod" startAt="4"/>
            </a:pPr>
            <a:r>
              <a:rPr lang="en-US" sz="2400" dirty="0"/>
              <a:t>Copies of all stock option agreements, stock option plans, and warrants, and copies of all stockholder agreements and all other agreements with respect to securities of the Company or its subsidiaries</a:t>
            </a:r>
            <a:r>
              <a:rPr lang="en-US" sz="2400" dirty="0" smtClean="0"/>
              <a:t>.</a:t>
            </a:r>
            <a:endParaRPr lang="en-US" sz="2400" dirty="0"/>
          </a:p>
        </p:txBody>
      </p:sp>
    </p:spTree>
    <p:extLst>
      <p:ext uri="{BB962C8B-B14F-4D97-AF65-F5344CB8AC3E}">
        <p14:creationId xmlns:p14="http://schemas.microsoft.com/office/powerpoint/2010/main" val="1165917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Employees</a:t>
            </a:r>
            <a:endParaRPr lang="en-US" dirty="0"/>
          </a:p>
        </p:txBody>
      </p:sp>
      <p:sp>
        <p:nvSpPr>
          <p:cNvPr id="3" name="Content Placeholder 2"/>
          <p:cNvSpPr>
            <a:spLocks noGrp="1"/>
          </p:cNvSpPr>
          <p:nvPr>
            <p:ph idx="1"/>
          </p:nvPr>
        </p:nvSpPr>
        <p:spPr>
          <a:xfrm>
            <a:off x="628649" y="1825624"/>
            <a:ext cx="8022981" cy="4918075"/>
          </a:xfrm>
        </p:spPr>
        <p:txBody>
          <a:bodyPr>
            <a:normAutofit fontScale="62500" lnSpcReduction="20000"/>
          </a:bodyPr>
          <a:lstStyle/>
          <a:p>
            <a:pPr marL="514350" indent="-514350" hangingPunct="0">
              <a:lnSpc>
                <a:spcPct val="110000"/>
              </a:lnSpc>
              <a:spcAft>
                <a:spcPts val="800"/>
              </a:spcAft>
              <a:buFont typeface="+mj-lt"/>
              <a:buAutoNum type="alphaLcPeriod"/>
            </a:pPr>
            <a:r>
              <a:rPr lang="en-US" sz="3100" dirty="0"/>
              <a:t>List of all employees, giving name, date of birth, date hired, position, and compensation for the last fiscal year.</a:t>
            </a:r>
          </a:p>
          <a:p>
            <a:pPr marL="514350" indent="-514350" hangingPunct="0">
              <a:lnSpc>
                <a:spcPct val="110000"/>
              </a:lnSpc>
              <a:spcAft>
                <a:spcPts val="800"/>
              </a:spcAft>
              <a:buFont typeface="+mj-lt"/>
              <a:buAutoNum type="alphaLcPeriod"/>
            </a:pPr>
            <a:r>
              <a:rPr lang="en-US" sz="3100" dirty="0"/>
              <a:t>Brief description and copies of all employee benefit plans, group life insurance plans, major medical plans, medical reimbursement plans, supplemental unemployment benefit plans or welfare plans (for hourly employees), or salary continuation plans, or other perquisites, and a brief description of policy regarding bonuses, salary review, severance pay, moving expenses, tuition reimbursement, loans, advances, vacations, holidays, sick leaves, and other benefits.</a:t>
            </a:r>
          </a:p>
          <a:p>
            <a:pPr marL="514350" indent="-514350" hangingPunct="0">
              <a:lnSpc>
                <a:spcPct val="110000"/>
              </a:lnSpc>
              <a:spcAft>
                <a:spcPts val="800"/>
              </a:spcAft>
              <a:buFont typeface="+mj-lt"/>
              <a:buAutoNum type="alphaLcPeriod"/>
            </a:pPr>
            <a:r>
              <a:rPr lang="en-US" sz="3100" dirty="0"/>
              <a:t>Describe all written or oral employment or consulting agreements (other than union contracts) to which the Company or any subsidiary is a party or bound and, if any of the same are in writing, furnish copies thereof (except for employment contracts that can be terminated at will by the Company or a subsidiary without cost or liability</a:t>
            </a:r>
            <a:r>
              <a:rPr lang="en-US" sz="3100" dirty="0" smtClean="0"/>
              <a:t>).</a:t>
            </a:r>
            <a:endParaRPr lang="en-US" sz="3100" dirty="0"/>
          </a:p>
        </p:txBody>
      </p:sp>
    </p:spTree>
    <p:extLst>
      <p:ext uri="{BB962C8B-B14F-4D97-AF65-F5344CB8AC3E}">
        <p14:creationId xmlns:p14="http://schemas.microsoft.com/office/powerpoint/2010/main" val="555321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Employees</a:t>
            </a:r>
            <a:endParaRPr lang="en-US" dirty="0"/>
          </a:p>
        </p:txBody>
      </p:sp>
      <p:sp>
        <p:nvSpPr>
          <p:cNvPr id="3" name="Content Placeholder 2"/>
          <p:cNvSpPr>
            <a:spLocks noGrp="1"/>
          </p:cNvSpPr>
          <p:nvPr>
            <p:ph idx="1"/>
          </p:nvPr>
        </p:nvSpPr>
        <p:spPr>
          <a:xfrm>
            <a:off x="628649" y="1825625"/>
            <a:ext cx="7961435" cy="4351338"/>
          </a:xfrm>
        </p:spPr>
        <p:txBody>
          <a:bodyPr>
            <a:normAutofit/>
          </a:bodyPr>
          <a:lstStyle/>
          <a:p>
            <a:pPr marL="457200" lvl="2" indent="-457200" hangingPunct="0">
              <a:spcBef>
                <a:spcPts val="1000"/>
              </a:spcBef>
              <a:spcAft>
                <a:spcPts val="800"/>
              </a:spcAft>
              <a:buFont typeface="+mj-lt"/>
              <a:buAutoNum type="alphaLcPeriod" startAt="4"/>
            </a:pPr>
            <a:r>
              <a:rPr lang="en-US" sz="2200" dirty="0"/>
              <a:t>Brief description of all confidentiality, noncompetition, or similar agreements between the Company or any subsidiary and any of their present or former officers, employees, directors, consultants, or agents. If any of such agreements are in writing, furnish copies thereof.</a:t>
            </a:r>
          </a:p>
          <a:p>
            <a:pPr marL="457200" lvl="2" indent="-457200" hangingPunct="0">
              <a:spcBef>
                <a:spcPts val="1000"/>
              </a:spcBef>
              <a:spcAft>
                <a:spcPts val="800"/>
              </a:spcAft>
              <a:buFont typeface="+mj-lt"/>
              <a:buAutoNum type="alphaLcPeriod" startAt="4"/>
            </a:pPr>
            <a:r>
              <a:rPr lang="en-US" sz="2200" dirty="0"/>
              <a:t>Brief description of all consulting and management agreements, arrangements, or understandings to which the Company or any subsidiary is a party and, if the same are in writing, furnish copies thereof.</a:t>
            </a:r>
          </a:p>
          <a:p>
            <a:pPr marL="457200" lvl="2" indent="-457200" hangingPunct="0">
              <a:spcBef>
                <a:spcPts val="1000"/>
              </a:spcBef>
              <a:spcAft>
                <a:spcPts val="800"/>
              </a:spcAft>
              <a:buFont typeface="+mj-lt"/>
              <a:buAutoNum type="alphaLcPeriod" startAt="4"/>
            </a:pPr>
            <a:r>
              <a:rPr lang="en-US" sz="2200" dirty="0"/>
              <a:t>Copy of employee handbook or any similar document.</a:t>
            </a:r>
          </a:p>
          <a:p>
            <a:endParaRPr lang="en-US" dirty="0"/>
          </a:p>
        </p:txBody>
      </p:sp>
    </p:spTree>
    <p:extLst>
      <p:ext uri="{BB962C8B-B14F-4D97-AF65-F5344CB8AC3E}">
        <p14:creationId xmlns:p14="http://schemas.microsoft.com/office/powerpoint/2010/main" val="1805828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a:t>
            </a:r>
            <a:endParaRPr lang="en-US" dirty="0"/>
          </a:p>
        </p:txBody>
      </p:sp>
      <p:sp>
        <p:nvSpPr>
          <p:cNvPr id="3" name="Content Placeholder 2"/>
          <p:cNvSpPr>
            <a:spLocks noGrp="1"/>
          </p:cNvSpPr>
          <p:nvPr>
            <p:ph idx="1"/>
          </p:nvPr>
        </p:nvSpPr>
        <p:spPr>
          <a:xfrm>
            <a:off x="628649" y="1825625"/>
            <a:ext cx="8154865" cy="4900490"/>
          </a:xfrm>
        </p:spPr>
        <p:txBody>
          <a:bodyPr>
            <a:normAutofit fontScale="70000" lnSpcReduction="20000"/>
          </a:bodyPr>
          <a:lstStyle/>
          <a:p>
            <a:pPr marL="514350" indent="-514350" hangingPunct="0">
              <a:lnSpc>
                <a:spcPct val="100000"/>
              </a:lnSpc>
              <a:spcAft>
                <a:spcPts val="800"/>
              </a:spcAft>
              <a:buFont typeface="+mj-lt"/>
              <a:buAutoNum type="alphaLcPeriod"/>
            </a:pPr>
            <a:r>
              <a:rPr lang="en-US" dirty="0"/>
              <a:t>Real Property</a:t>
            </a:r>
          </a:p>
          <a:p>
            <a:pPr marL="914400" lvl="1" indent="-457200" hangingPunct="0">
              <a:lnSpc>
                <a:spcPct val="100000"/>
              </a:lnSpc>
              <a:spcAft>
                <a:spcPts val="800"/>
              </a:spcAft>
              <a:buFont typeface="+mj-lt"/>
              <a:buAutoNum type="arabicParenR"/>
            </a:pPr>
            <a:r>
              <a:rPr lang="en-US" dirty="0"/>
              <a:t>List of real estate owned, leased, or used by the Company, stating whether owned or leased (whether as lessor or lessee) and brief description of property, structures, zoning, lease provisions (including assignment and renewal), use, and location; furnish copies of mortgages, deeds, surveys, maps, profits, rights of way, easements, leases, and other contracts.</a:t>
            </a:r>
          </a:p>
          <a:p>
            <a:pPr marL="914400" lvl="1" indent="-457200" hangingPunct="0">
              <a:lnSpc>
                <a:spcPct val="100000"/>
              </a:lnSpc>
              <a:spcAft>
                <a:spcPts val="800"/>
              </a:spcAft>
              <a:buFont typeface="+mj-lt"/>
              <a:buAutoNum type="arabicParenR"/>
            </a:pPr>
            <a:r>
              <a:rPr lang="en-US" dirty="0"/>
              <a:t>Copies of title insurance policies for owned real estate.</a:t>
            </a:r>
          </a:p>
          <a:p>
            <a:pPr marL="914400" lvl="1" indent="-457200" hangingPunct="0">
              <a:lnSpc>
                <a:spcPct val="100000"/>
              </a:lnSpc>
              <a:spcAft>
                <a:spcPts val="800"/>
              </a:spcAft>
              <a:buFont typeface="+mj-lt"/>
              <a:buAutoNum type="arabicParenR"/>
            </a:pPr>
            <a:r>
              <a:rPr lang="en-US" dirty="0"/>
              <a:t>Copies of zoning variances and local permits.</a:t>
            </a:r>
          </a:p>
          <a:p>
            <a:pPr marL="914400" lvl="1" indent="-457200" hangingPunct="0">
              <a:lnSpc>
                <a:spcPct val="100000"/>
              </a:lnSpc>
              <a:spcAft>
                <a:spcPts val="800"/>
              </a:spcAft>
              <a:buFont typeface="+mj-lt"/>
              <a:buAutoNum type="arabicParenR"/>
            </a:pPr>
            <a:r>
              <a:rPr lang="en-US" dirty="0"/>
              <a:t>All reports concerning environmental matters relating to current or former Company properties, including Phase I, Phase II, BEA, Due Care Plan, etc..</a:t>
            </a:r>
          </a:p>
          <a:p>
            <a:pPr marL="914400" lvl="1" indent="-457200" hangingPunct="0">
              <a:lnSpc>
                <a:spcPct val="100000"/>
              </a:lnSpc>
              <a:spcAft>
                <a:spcPts val="800"/>
              </a:spcAft>
              <a:buFont typeface="+mj-lt"/>
              <a:buAutoNum type="arabicParenR"/>
            </a:pPr>
            <a:r>
              <a:rPr lang="en-US" dirty="0"/>
              <a:t>Copies of all real estate/environmental licenses and permits</a:t>
            </a:r>
          </a:p>
          <a:p>
            <a:pPr marL="914400" lvl="1" indent="-457200" hangingPunct="0">
              <a:lnSpc>
                <a:spcPct val="100000"/>
              </a:lnSpc>
              <a:spcAft>
                <a:spcPts val="800"/>
              </a:spcAft>
              <a:buFont typeface="+mj-lt"/>
              <a:buAutoNum type="arabicParenR"/>
            </a:pPr>
            <a:r>
              <a:rPr lang="en-US" dirty="0"/>
              <a:t>For real estate being purchased (and sometimes for real estate being leased), obtain new title commitment, survey, and Phase I, and obtain an inspection.</a:t>
            </a:r>
          </a:p>
          <a:p>
            <a:endParaRPr lang="en-US" dirty="0"/>
          </a:p>
        </p:txBody>
      </p:sp>
    </p:spTree>
    <p:extLst>
      <p:ext uri="{BB962C8B-B14F-4D97-AF65-F5344CB8AC3E}">
        <p14:creationId xmlns:p14="http://schemas.microsoft.com/office/powerpoint/2010/main" val="1752715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a:t>
            </a:r>
            <a:endParaRPr lang="en-US" dirty="0"/>
          </a:p>
        </p:txBody>
      </p:sp>
      <p:sp>
        <p:nvSpPr>
          <p:cNvPr id="3" name="Content Placeholder 2"/>
          <p:cNvSpPr>
            <a:spLocks noGrp="1"/>
          </p:cNvSpPr>
          <p:nvPr>
            <p:ph idx="1"/>
          </p:nvPr>
        </p:nvSpPr>
        <p:spPr>
          <a:xfrm>
            <a:off x="628650" y="1825625"/>
            <a:ext cx="7886700" cy="4882906"/>
          </a:xfrm>
        </p:spPr>
        <p:txBody>
          <a:bodyPr>
            <a:normAutofit fontScale="85000" lnSpcReduction="10000"/>
          </a:bodyPr>
          <a:lstStyle/>
          <a:p>
            <a:pPr marL="514350" indent="-514350" hangingPunct="0">
              <a:spcAft>
                <a:spcPts val="1200"/>
              </a:spcAft>
              <a:buFont typeface="+mj-lt"/>
              <a:buAutoNum type="alphaLcPeriod" startAt="2"/>
            </a:pPr>
            <a:r>
              <a:rPr lang="en-US" dirty="0"/>
              <a:t>Personal Property</a:t>
            </a:r>
          </a:p>
          <a:p>
            <a:pPr marL="914400" lvl="1" indent="-457200" hangingPunct="0">
              <a:spcAft>
                <a:spcPts val="1200"/>
              </a:spcAft>
              <a:buFont typeface="+mj-lt"/>
              <a:buAutoNum type="arabicParenR"/>
            </a:pPr>
            <a:r>
              <a:rPr lang="en-US" dirty="0"/>
              <a:t>List of fixed assets, machinery, and equipment (whether owned, leased, or used by the Company).</a:t>
            </a:r>
          </a:p>
          <a:p>
            <a:pPr marL="914400" lvl="1" indent="-457200" hangingPunct="0">
              <a:spcAft>
                <a:spcPts val="1200"/>
              </a:spcAft>
              <a:buFont typeface="+mj-lt"/>
              <a:buAutoNum type="arabicParenR"/>
            </a:pPr>
            <a:r>
              <a:rPr lang="en-US" dirty="0"/>
              <a:t>List of automobiles, trucks, and other registered equipment (whether owned, leased, or used by the Company).</a:t>
            </a:r>
          </a:p>
          <a:p>
            <a:pPr marL="914400" lvl="1" indent="-457200" hangingPunct="0">
              <a:spcAft>
                <a:spcPts val="1200"/>
              </a:spcAft>
              <a:buFont typeface="+mj-lt"/>
              <a:buAutoNum type="arabicParenR"/>
            </a:pPr>
            <a:r>
              <a:rPr lang="en-US" dirty="0"/>
              <a:t>List of premises at which any assets of the Company are currently located or located from time to time, including (without limitation) terminals, plants, storage facilities, sales offices, and warehouses, and written agreements with respect thereto.</a:t>
            </a:r>
          </a:p>
          <a:p>
            <a:pPr marL="914400" lvl="1" indent="-457200" hangingPunct="0">
              <a:spcAft>
                <a:spcPts val="1200"/>
              </a:spcAft>
              <a:buFont typeface="+mj-lt"/>
              <a:buAutoNum type="arabicParenR"/>
            </a:pPr>
            <a:r>
              <a:rPr lang="en-US" dirty="0"/>
              <a:t>All currently effective purchase contracts, leases, or other arrangements concerning material items of equipment used by the Company.</a:t>
            </a:r>
          </a:p>
          <a:p>
            <a:pPr marL="914400" lvl="1" indent="-457200" hangingPunct="0">
              <a:spcAft>
                <a:spcPts val="1200"/>
              </a:spcAft>
              <a:buFont typeface="+mj-lt"/>
              <a:buAutoNum type="arabicParenR"/>
            </a:pPr>
            <a:r>
              <a:rPr lang="en-US" dirty="0"/>
              <a:t>Conduct UCC search, and review titles, to determine liens to be released at closing</a:t>
            </a:r>
            <a:r>
              <a:rPr lang="en-US" dirty="0" smtClean="0"/>
              <a:t>.</a:t>
            </a:r>
            <a:endParaRPr lang="en-US" dirty="0"/>
          </a:p>
        </p:txBody>
      </p:sp>
    </p:spTree>
    <p:extLst>
      <p:ext uri="{BB962C8B-B14F-4D97-AF65-F5344CB8AC3E}">
        <p14:creationId xmlns:p14="http://schemas.microsoft.com/office/powerpoint/2010/main" val="3867693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a:t>
            </a:r>
            <a:endParaRPr lang="en-US" dirty="0"/>
          </a:p>
        </p:txBody>
      </p:sp>
      <p:sp>
        <p:nvSpPr>
          <p:cNvPr id="3" name="Content Placeholder 2"/>
          <p:cNvSpPr>
            <a:spLocks noGrp="1"/>
          </p:cNvSpPr>
          <p:nvPr>
            <p:ph idx="1"/>
          </p:nvPr>
        </p:nvSpPr>
        <p:spPr>
          <a:xfrm>
            <a:off x="628649" y="1825624"/>
            <a:ext cx="8198827" cy="4856529"/>
          </a:xfrm>
        </p:spPr>
        <p:txBody>
          <a:bodyPr>
            <a:normAutofit fontScale="92500"/>
          </a:bodyPr>
          <a:lstStyle/>
          <a:p>
            <a:pPr marL="514350" indent="-514350" hangingPunct="0">
              <a:spcAft>
                <a:spcPts val="1200"/>
              </a:spcAft>
              <a:buFont typeface="+mj-lt"/>
              <a:buAutoNum type="alphaLcPeriod" startAt="3"/>
            </a:pPr>
            <a:r>
              <a:rPr lang="en-US" dirty="0"/>
              <a:t>Intellectual Property </a:t>
            </a:r>
          </a:p>
          <a:p>
            <a:pPr marL="914400" lvl="1" indent="-457200" hangingPunct="0">
              <a:spcAft>
                <a:spcPts val="1200"/>
              </a:spcAft>
              <a:buFont typeface="+mj-lt"/>
              <a:buAutoNum type="arabicParenR"/>
            </a:pPr>
            <a:r>
              <a:rPr lang="en-US" dirty="0"/>
              <a:t>Schedule of patent registrations and applications </a:t>
            </a:r>
          </a:p>
          <a:p>
            <a:pPr marL="914400" lvl="1" indent="-457200" hangingPunct="0">
              <a:spcAft>
                <a:spcPts val="1200"/>
              </a:spcAft>
              <a:buFont typeface="+mj-lt"/>
              <a:buAutoNum type="arabicParenR"/>
            </a:pPr>
            <a:r>
              <a:rPr lang="en-US" dirty="0"/>
              <a:t>Schedule of trademark (service mark and trade dress) registrations and applications </a:t>
            </a:r>
          </a:p>
          <a:p>
            <a:pPr marL="914400" lvl="1" indent="-457200" hangingPunct="0">
              <a:spcAft>
                <a:spcPts val="1200"/>
              </a:spcAft>
              <a:buFont typeface="+mj-lt"/>
              <a:buAutoNum type="arabicParenR"/>
            </a:pPr>
            <a:r>
              <a:rPr lang="en-US" dirty="0"/>
              <a:t>Schedule of copyright registrations and applications.</a:t>
            </a:r>
          </a:p>
          <a:p>
            <a:pPr marL="914400" lvl="1" indent="-457200" hangingPunct="0">
              <a:spcAft>
                <a:spcPts val="1200"/>
              </a:spcAft>
              <a:buFont typeface="+mj-lt"/>
              <a:buAutoNum type="arabicParenR"/>
            </a:pPr>
            <a:r>
              <a:rPr lang="en-US" dirty="0"/>
              <a:t>Manual or other written document detailing the procedures for maintaining the secrecy of trade secrets.</a:t>
            </a:r>
          </a:p>
          <a:p>
            <a:pPr marL="914400" lvl="1" indent="-457200" hangingPunct="0">
              <a:spcAft>
                <a:spcPts val="1200"/>
              </a:spcAft>
              <a:buFont typeface="+mj-lt"/>
              <a:buAutoNum type="arabicParenR"/>
            </a:pPr>
            <a:r>
              <a:rPr lang="en-US" dirty="0"/>
              <a:t>Licensing agreements, merchandising agreements (naming Company as licensee or licensor), or assignments relating to patents, technology, trade secrets, trademarks (service marks), trade dress, and copyrights</a:t>
            </a:r>
            <a:r>
              <a:rPr lang="en-US" dirty="0" smtClean="0"/>
              <a:t>.</a:t>
            </a:r>
            <a:endParaRPr lang="en-US" dirty="0"/>
          </a:p>
        </p:txBody>
      </p:sp>
    </p:spTree>
    <p:extLst>
      <p:ext uri="{BB962C8B-B14F-4D97-AF65-F5344CB8AC3E}">
        <p14:creationId xmlns:p14="http://schemas.microsoft.com/office/powerpoint/2010/main" val="2808092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a:t>
            </a:r>
            <a:endParaRPr lang="en-US" dirty="0"/>
          </a:p>
        </p:txBody>
      </p:sp>
      <p:sp>
        <p:nvSpPr>
          <p:cNvPr id="3" name="Content Placeholder 2"/>
          <p:cNvSpPr>
            <a:spLocks noGrp="1"/>
          </p:cNvSpPr>
          <p:nvPr>
            <p:ph idx="1"/>
          </p:nvPr>
        </p:nvSpPr>
        <p:spPr/>
        <p:txBody>
          <a:bodyPr/>
          <a:lstStyle/>
          <a:p>
            <a:pPr marL="457200" indent="-457200" hangingPunct="0">
              <a:spcAft>
                <a:spcPts val="1200"/>
              </a:spcAft>
              <a:buFont typeface="+mj-lt"/>
              <a:buAutoNum type="alphaLcPeriod"/>
            </a:pPr>
            <a:r>
              <a:rPr lang="en-US" sz="2400" dirty="0"/>
              <a:t>List all insurance policies relating to the business, assets, or properties of the Company. </a:t>
            </a:r>
          </a:p>
          <a:p>
            <a:pPr marL="457200" indent="-457200" hangingPunct="0">
              <a:spcAft>
                <a:spcPts val="1200"/>
              </a:spcAft>
              <a:buFont typeface="+mj-lt"/>
              <a:buAutoNum type="alphaLcPeriod"/>
            </a:pPr>
            <a:r>
              <a:rPr lang="en-US" sz="2400" dirty="0"/>
              <a:t>List all insurance claims currently pending or made in past 5 years.</a:t>
            </a:r>
          </a:p>
          <a:p>
            <a:pPr marL="457200" indent="-457200" hangingPunct="0">
              <a:spcAft>
                <a:spcPts val="1200"/>
              </a:spcAft>
              <a:buFont typeface="+mj-lt"/>
              <a:buAutoNum type="alphaLcPeriod"/>
            </a:pPr>
            <a:r>
              <a:rPr lang="en-US" sz="2400" dirty="0"/>
              <a:t>Determine whether tail coverage is needed.</a:t>
            </a:r>
          </a:p>
          <a:p>
            <a:endParaRPr lang="en-US" dirty="0"/>
          </a:p>
        </p:txBody>
      </p:sp>
    </p:spTree>
    <p:extLst>
      <p:ext uri="{BB962C8B-B14F-4D97-AF65-F5344CB8AC3E}">
        <p14:creationId xmlns:p14="http://schemas.microsoft.com/office/powerpoint/2010/main" val="1251466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Contracts and Agreements</a:t>
            </a:r>
            <a:endParaRPr lang="en-US" dirty="0"/>
          </a:p>
        </p:txBody>
      </p:sp>
      <p:sp>
        <p:nvSpPr>
          <p:cNvPr id="3" name="Content Placeholder 2"/>
          <p:cNvSpPr>
            <a:spLocks noGrp="1"/>
          </p:cNvSpPr>
          <p:nvPr>
            <p:ph idx="1"/>
          </p:nvPr>
        </p:nvSpPr>
        <p:spPr>
          <a:xfrm>
            <a:off x="628650" y="1825625"/>
            <a:ext cx="7794381" cy="4351338"/>
          </a:xfrm>
        </p:spPr>
        <p:txBody>
          <a:bodyPr/>
          <a:lstStyle/>
          <a:p>
            <a:pPr marL="514350" indent="-514350" hangingPunct="0">
              <a:spcAft>
                <a:spcPts val="1200"/>
              </a:spcAft>
              <a:buFont typeface="+mj-lt"/>
              <a:buAutoNum type="alphaLcPeriod"/>
            </a:pPr>
            <a:r>
              <a:rPr lang="en-US" sz="2400" dirty="0"/>
              <a:t>All standard forms of agreements used by the Company.</a:t>
            </a:r>
          </a:p>
          <a:p>
            <a:pPr marL="514350" indent="-514350" hangingPunct="0">
              <a:spcAft>
                <a:spcPts val="1200"/>
              </a:spcAft>
              <a:buFont typeface="+mj-lt"/>
              <a:buAutoNum type="alphaLcPeriod"/>
            </a:pPr>
            <a:r>
              <a:rPr lang="en-US" sz="2400" dirty="0"/>
              <a:t>All warranty agreements, including all forms of product warranties, of the Company currently in force with respect to completed and executory material contracts.</a:t>
            </a:r>
          </a:p>
          <a:p>
            <a:pPr marL="514350" indent="-514350" hangingPunct="0">
              <a:spcAft>
                <a:spcPts val="1200"/>
              </a:spcAft>
              <a:buFont typeface="+mj-lt"/>
              <a:buAutoNum type="alphaLcPeriod"/>
            </a:pPr>
            <a:r>
              <a:rPr lang="en-US" sz="2400" dirty="0"/>
              <a:t>A list and description of all contracts and commitments (oral and written).</a:t>
            </a:r>
          </a:p>
          <a:p>
            <a:endParaRPr lang="en-US" dirty="0"/>
          </a:p>
        </p:txBody>
      </p:sp>
    </p:spTree>
    <p:extLst>
      <p:ext uri="{BB962C8B-B14F-4D97-AF65-F5344CB8AC3E}">
        <p14:creationId xmlns:p14="http://schemas.microsoft.com/office/powerpoint/2010/main" val="764032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Litigation</a:t>
            </a:r>
            <a:endParaRPr lang="en-US" dirty="0"/>
          </a:p>
        </p:txBody>
      </p:sp>
      <p:sp>
        <p:nvSpPr>
          <p:cNvPr id="3" name="Content Placeholder 2"/>
          <p:cNvSpPr>
            <a:spLocks noGrp="1"/>
          </p:cNvSpPr>
          <p:nvPr>
            <p:ph idx="1"/>
          </p:nvPr>
        </p:nvSpPr>
        <p:spPr>
          <a:xfrm>
            <a:off x="628650" y="1825625"/>
            <a:ext cx="7886700" cy="4900490"/>
          </a:xfrm>
        </p:spPr>
        <p:txBody>
          <a:bodyPr>
            <a:noAutofit/>
          </a:bodyPr>
          <a:lstStyle/>
          <a:p>
            <a:pPr marL="514350" indent="-514350" hangingPunct="0">
              <a:spcAft>
                <a:spcPts val="1000"/>
              </a:spcAft>
              <a:buFont typeface="+mj-lt"/>
              <a:buAutoNum type="alphaLcPeriod"/>
            </a:pPr>
            <a:r>
              <a:rPr lang="en-US" sz="2400" dirty="0"/>
              <a:t>List and brief description of each threatened or pending claim, lawsuit, arbitration, or investigation against the Company, any subsidiary, or any of their respective officers or directors.</a:t>
            </a:r>
          </a:p>
          <a:p>
            <a:pPr marL="514350" indent="-514350" hangingPunct="0">
              <a:spcAft>
                <a:spcPts val="1000"/>
              </a:spcAft>
              <a:buFont typeface="+mj-lt"/>
              <a:buAutoNum type="alphaLcPeriod"/>
            </a:pPr>
            <a:r>
              <a:rPr lang="en-US" sz="2400" dirty="0"/>
              <a:t>A copy of all complaints, answers, and other material pleadings concerning any pending litigation.</a:t>
            </a:r>
          </a:p>
          <a:p>
            <a:pPr marL="514350" indent="-514350" hangingPunct="0">
              <a:spcAft>
                <a:spcPts val="1000"/>
              </a:spcAft>
              <a:buFont typeface="+mj-lt"/>
              <a:buAutoNum type="alphaLcPeriod"/>
            </a:pPr>
            <a:r>
              <a:rPr lang="en-US" sz="2400" dirty="0"/>
              <a:t>A copy of all judgments, orders, and decrees to which the Company is subject</a:t>
            </a:r>
            <a:r>
              <a:rPr lang="en-US" sz="2400" dirty="0" smtClean="0"/>
              <a:t>.</a:t>
            </a:r>
            <a:endParaRPr lang="en-US" sz="2400" dirty="0"/>
          </a:p>
        </p:txBody>
      </p:sp>
    </p:spTree>
    <p:extLst>
      <p:ext uri="{BB962C8B-B14F-4D97-AF65-F5344CB8AC3E}">
        <p14:creationId xmlns:p14="http://schemas.microsoft.com/office/powerpoint/2010/main" val="1379083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Litigation</a:t>
            </a:r>
            <a:endParaRPr lang="en-US" dirty="0"/>
          </a:p>
        </p:txBody>
      </p:sp>
      <p:sp>
        <p:nvSpPr>
          <p:cNvPr id="3" name="Content Placeholder 2"/>
          <p:cNvSpPr>
            <a:spLocks noGrp="1"/>
          </p:cNvSpPr>
          <p:nvPr>
            <p:ph idx="1"/>
          </p:nvPr>
        </p:nvSpPr>
        <p:spPr>
          <a:xfrm>
            <a:off x="628650" y="1825625"/>
            <a:ext cx="7886700" cy="4900490"/>
          </a:xfrm>
        </p:spPr>
        <p:txBody>
          <a:bodyPr>
            <a:noAutofit/>
          </a:bodyPr>
          <a:lstStyle/>
          <a:p>
            <a:pPr marL="514350" indent="-514350" hangingPunct="0">
              <a:spcAft>
                <a:spcPts val="1000"/>
              </a:spcAft>
              <a:buFont typeface="+mj-lt"/>
              <a:buAutoNum type="alphaLcPeriod" startAt="4"/>
            </a:pPr>
            <a:r>
              <a:rPr lang="en-US" sz="2400" dirty="0" smtClean="0"/>
              <a:t>List </a:t>
            </a:r>
            <a:r>
              <a:rPr lang="en-US" sz="2400" dirty="0"/>
              <a:t>and brief description of any litigation involving the Company or an officer or director thereof during the past five years.</a:t>
            </a:r>
          </a:p>
          <a:p>
            <a:pPr marL="514350" indent="-514350" hangingPunct="0">
              <a:spcAft>
                <a:spcPts val="1000"/>
              </a:spcAft>
              <a:buFont typeface="+mj-lt"/>
              <a:buAutoNum type="alphaLcPeriod" startAt="4"/>
            </a:pPr>
            <a:r>
              <a:rPr lang="en-US" sz="2400" dirty="0"/>
              <a:t>Description of any investigations of the Company, pending or threatened, by any federal, state, local, or foreign authorities.</a:t>
            </a:r>
          </a:p>
          <a:p>
            <a:pPr marL="514350" indent="-514350" hangingPunct="0">
              <a:spcAft>
                <a:spcPts val="1000"/>
              </a:spcAft>
              <a:buFont typeface="+mj-lt"/>
              <a:buAutoNum type="alphaLcPeriod" startAt="4"/>
            </a:pPr>
            <a:r>
              <a:rPr lang="en-US" sz="2400" dirty="0"/>
              <a:t>Conduct litigation and bankruptcy searches.</a:t>
            </a:r>
          </a:p>
        </p:txBody>
      </p:sp>
    </p:spTree>
    <p:extLst>
      <p:ext uri="{BB962C8B-B14F-4D97-AF65-F5344CB8AC3E}">
        <p14:creationId xmlns:p14="http://schemas.microsoft.com/office/powerpoint/2010/main" val="2156602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Goals</a:t>
            </a:r>
            <a:endParaRPr lang="en-US" sz="6000" dirty="0"/>
          </a:p>
        </p:txBody>
      </p:sp>
    </p:spTree>
    <p:extLst>
      <p:ext uri="{BB962C8B-B14F-4D97-AF65-F5344CB8AC3E}">
        <p14:creationId xmlns:p14="http://schemas.microsoft.com/office/powerpoint/2010/main" val="5846725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Customers and Suppliers</a:t>
            </a:r>
            <a:endParaRPr lang="en-US" dirty="0"/>
          </a:p>
        </p:txBody>
      </p:sp>
      <p:sp>
        <p:nvSpPr>
          <p:cNvPr id="3" name="Content Placeholder 2"/>
          <p:cNvSpPr>
            <a:spLocks noGrp="1"/>
          </p:cNvSpPr>
          <p:nvPr>
            <p:ph idx="1"/>
          </p:nvPr>
        </p:nvSpPr>
        <p:spPr/>
        <p:txBody>
          <a:bodyPr/>
          <a:lstStyle/>
          <a:p>
            <a:pPr marL="514350" indent="-514350" hangingPunct="0">
              <a:spcAft>
                <a:spcPts val="1200"/>
              </a:spcAft>
              <a:buFont typeface="+mj-lt"/>
              <a:buAutoNum type="alphaLcPeriod"/>
            </a:pPr>
            <a:r>
              <a:rPr lang="en-US" sz="2400" dirty="0"/>
              <a:t>List of all customers and suppliers</a:t>
            </a:r>
          </a:p>
          <a:p>
            <a:pPr marL="514350" indent="-514350" hangingPunct="0">
              <a:spcAft>
                <a:spcPts val="1200"/>
              </a:spcAft>
              <a:buFont typeface="+mj-lt"/>
              <a:buAutoNum type="alphaLcPeriod"/>
            </a:pPr>
            <a:r>
              <a:rPr lang="en-US" sz="2400" dirty="0"/>
              <a:t>Copies of all customer and supplier contracts</a:t>
            </a:r>
          </a:p>
          <a:p>
            <a:pPr marL="514350" indent="-514350" hangingPunct="0">
              <a:spcAft>
                <a:spcPts val="1200"/>
              </a:spcAft>
              <a:buFont typeface="+mj-lt"/>
              <a:buAutoNum type="alphaLcPeriod"/>
            </a:pPr>
            <a:r>
              <a:rPr lang="en-US" sz="2400" dirty="0"/>
              <a:t>Determine whether customer or vendor consent is required</a:t>
            </a:r>
          </a:p>
          <a:p>
            <a:endParaRPr lang="en-US" dirty="0"/>
          </a:p>
        </p:txBody>
      </p:sp>
    </p:spTree>
    <p:extLst>
      <p:ext uri="{BB962C8B-B14F-4D97-AF65-F5344CB8AC3E}">
        <p14:creationId xmlns:p14="http://schemas.microsoft.com/office/powerpoint/2010/main" val="2549292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Licenses</a:t>
            </a:r>
            <a:endParaRPr lang="en-US" dirty="0"/>
          </a:p>
        </p:txBody>
      </p:sp>
      <p:sp>
        <p:nvSpPr>
          <p:cNvPr id="3" name="Content Placeholder 2"/>
          <p:cNvSpPr>
            <a:spLocks noGrp="1"/>
          </p:cNvSpPr>
          <p:nvPr>
            <p:ph idx="1"/>
          </p:nvPr>
        </p:nvSpPr>
        <p:spPr/>
        <p:txBody>
          <a:bodyPr/>
          <a:lstStyle/>
          <a:p>
            <a:pPr marL="514350" indent="-514350" hangingPunct="0">
              <a:spcAft>
                <a:spcPts val="1200"/>
              </a:spcAft>
              <a:buFont typeface="+mj-lt"/>
              <a:buAutoNum type="alphaLcPeriod"/>
            </a:pPr>
            <a:r>
              <a:rPr lang="en-US" sz="2400" dirty="0"/>
              <a:t>List of all federal, state, local, and foreign governmental permits, licenses, and approvals.</a:t>
            </a:r>
          </a:p>
          <a:p>
            <a:pPr marL="514350" indent="-514350" hangingPunct="0">
              <a:spcAft>
                <a:spcPts val="1200"/>
              </a:spcAft>
              <a:buFont typeface="+mj-lt"/>
              <a:buAutoNum type="alphaLcPeriod"/>
            </a:pPr>
            <a:r>
              <a:rPr lang="en-US" sz="2400" dirty="0"/>
              <a:t>Determine whether such permits, licenses, and approvals are transferrable and, if so, whether consent of issuing authority is required.</a:t>
            </a:r>
          </a:p>
          <a:p>
            <a:endParaRPr lang="en-US" dirty="0"/>
          </a:p>
        </p:txBody>
      </p:sp>
    </p:spTree>
    <p:extLst>
      <p:ext uri="{BB962C8B-B14F-4D97-AF65-F5344CB8AC3E}">
        <p14:creationId xmlns:p14="http://schemas.microsoft.com/office/powerpoint/2010/main" val="2893189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Tax Clearances</a:t>
            </a:r>
            <a:endParaRPr lang="en-US" sz="6000" dirty="0"/>
          </a:p>
        </p:txBody>
      </p:sp>
    </p:spTree>
    <p:extLst>
      <p:ext uri="{BB962C8B-B14F-4D97-AF65-F5344CB8AC3E}">
        <p14:creationId xmlns:p14="http://schemas.microsoft.com/office/powerpoint/2010/main" val="1312633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of Treasury</a:t>
            </a:r>
            <a:endParaRPr lang="en-US" dirty="0"/>
          </a:p>
        </p:txBody>
      </p:sp>
      <p:sp>
        <p:nvSpPr>
          <p:cNvPr id="3" name="Content Placeholder 2"/>
          <p:cNvSpPr>
            <a:spLocks noGrp="1"/>
          </p:cNvSpPr>
          <p:nvPr>
            <p:ph idx="1"/>
          </p:nvPr>
        </p:nvSpPr>
        <p:spPr>
          <a:xfrm>
            <a:off x="628649" y="1825625"/>
            <a:ext cx="8093319" cy="4724644"/>
          </a:xfrm>
        </p:spPr>
        <p:txBody>
          <a:bodyPr>
            <a:noAutofit/>
          </a:bodyPr>
          <a:lstStyle/>
          <a:p>
            <a:pPr marL="514350" indent="-514350" hangingPunct="0">
              <a:spcAft>
                <a:spcPts val="800"/>
              </a:spcAft>
              <a:buFont typeface="+mj-lt"/>
              <a:buAutoNum type="alphaLcPeriod"/>
            </a:pPr>
            <a:r>
              <a:rPr lang="en-US" sz="2200" dirty="0"/>
              <a:t>Tax Status Letter Request (Form 5156) – Once requested, the Michigan Department of Treasury has 60 days to send a tax status letter setting forth a business’s known or estimated tax liability for purposes of establishing an escrow account.</a:t>
            </a:r>
          </a:p>
          <a:p>
            <a:pPr marL="514350" indent="-514350" hangingPunct="0">
              <a:spcAft>
                <a:spcPts val="800"/>
              </a:spcAft>
              <a:buFont typeface="+mj-lt"/>
              <a:buAutoNum type="alphaLcPeriod"/>
            </a:pPr>
            <a:r>
              <a:rPr lang="en-US" sz="2200" dirty="0"/>
              <a:t>If a Buyer fails to make this request or fails to establish an escrow account in the amount set forth in the tax status letter, the Buyer is personally liable for the payment of taxes, interest and penalties accrued and unpaid by the business of the former owner.  </a:t>
            </a:r>
          </a:p>
          <a:p>
            <a:pPr marL="514350" indent="-514350" hangingPunct="0">
              <a:spcAft>
                <a:spcPts val="800"/>
              </a:spcAft>
              <a:buFont typeface="+mj-lt"/>
              <a:buAutoNum type="alphaLcPeriod"/>
            </a:pPr>
            <a:r>
              <a:rPr lang="en-US" sz="2200" dirty="0"/>
              <a:t>Tax Clearance (Form 5156) – Following closing, a formal tax clearance should be requested showing that all taxes have been paid at which point any portion of the purchase price placed in escrow can be released. </a:t>
            </a:r>
          </a:p>
        </p:txBody>
      </p:sp>
    </p:spTree>
    <p:extLst>
      <p:ext uri="{BB962C8B-B14F-4D97-AF65-F5344CB8AC3E}">
        <p14:creationId xmlns:p14="http://schemas.microsoft.com/office/powerpoint/2010/main" val="1070641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Unemployment Insurance Agency Clearance</a:t>
            </a:r>
            <a:endParaRPr lang="en-US" dirty="0"/>
          </a:p>
        </p:txBody>
      </p:sp>
      <p:sp>
        <p:nvSpPr>
          <p:cNvPr id="3" name="Content Placeholder 2"/>
          <p:cNvSpPr>
            <a:spLocks noGrp="1"/>
          </p:cNvSpPr>
          <p:nvPr>
            <p:ph idx="1"/>
          </p:nvPr>
        </p:nvSpPr>
        <p:spPr>
          <a:xfrm>
            <a:off x="628650" y="2039815"/>
            <a:ext cx="7886700" cy="4137148"/>
          </a:xfrm>
        </p:spPr>
        <p:txBody>
          <a:bodyPr>
            <a:normAutofit/>
          </a:bodyPr>
          <a:lstStyle/>
          <a:p>
            <a:pPr marL="514350" indent="-514350" hangingPunct="0">
              <a:spcAft>
                <a:spcPts val="800"/>
              </a:spcAft>
              <a:buFont typeface="+mj-lt"/>
              <a:buAutoNum type="alphaLcPeriod"/>
            </a:pPr>
            <a:r>
              <a:rPr lang="en-US" sz="2200" dirty="0" err="1" smtClean="0"/>
              <a:t>UIA</a:t>
            </a:r>
            <a:r>
              <a:rPr lang="en-US" sz="2200" dirty="0" smtClean="0"/>
              <a:t> Clearance - Once </a:t>
            </a:r>
            <a:r>
              <a:rPr lang="en-US" sz="2200" dirty="0"/>
              <a:t>requested, the </a:t>
            </a:r>
            <a:r>
              <a:rPr lang="en-US" sz="2200" dirty="0" smtClean="0"/>
              <a:t>Unemployment Insurance Agency has 10 </a:t>
            </a:r>
            <a:r>
              <a:rPr lang="en-US" sz="2200" dirty="0"/>
              <a:t>days to </a:t>
            </a:r>
            <a:r>
              <a:rPr lang="en-US" sz="2200" dirty="0" smtClean="0"/>
              <a:t>provide a statement certifying the status of the contribution liability of the Seller. If requested, a Buyer is not liable for any amount due in </a:t>
            </a:r>
            <a:r>
              <a:rPr lang="en-US" sz="2200" u="sng" dirty="0" smtClean="0"/>
              <a:t>excess</a:t>
            </a:r>
            <a:r>
              <a:rPr lang="en-US" sz="2200" dirty="0" smtClean="0"/>
              <a:t> of the amount certified by the </a:t>
            </a:r>
            <a:r>
              <a:rPr lang="en-US" sz="2200" dirty="0" err="1" smtClean="0"/>
              <a:t>UIA</a:t>
            </a:r>
            <a:r>
              <a:rPr lang="en-US" sz="2200" dirty="0" smtClean="0"/>
              <a:t>.</a:t>
            </a:r>
            <a:endParaRPr lang="en-US" sz="2200" dirty="0"/>
          </a:p>
          <a:p>
            <a:pPr marL="514350" indent="-514350" hangingPunct="0">
              <a:spcAft>
                <a:spcPts val="800"/>
              </a:spcAft>
              <a:buFont typeface="+mj-lt"/>
              <a:buAutoNum type="alphaLcPeriod"/>
            </a:pPr>
            <a:r>
              <a:rPr lang="en-US" sz="2200" dirty="0" smtClean="0"/>
              <a:t>A Buyer that acquires 75% or more of the assets of an employing unit is automatically liable for contributions and interest due from the Seller, so this clearance serves as an insurance policy by limiting the Buyer’s exposure. </a:t>
            </a:r>
            <a:endParaRPr lang="en-US" sz="2200" dirty="0"/>
          </a:p>
          <a:p>
            <a:pPr marL="514350" indent="-514350" hangingPunct="0">
              <a:spcAft>
                <a:spcPts val="800"/>
              </a:spcAft>
              <a:buFont typeface="+mj-lt"/>
              <a:buAutoNum type="alphaLcPeriod"/>
            </a:pPr>
            <a:r>
              <a:rPr lang="en-US" sz="2200" dirty="0" smtClean="0"/>
              <a:t>This clearance is obtained by Seller via the </a:t>
            </a:r>
            <a:r>
              <a:rPr lang="en-US" sz="2200" dirty="0" err="1" smtClean="0"/>
              <a:t>UIA</a:t>
            </a:r>
            <a:r>
              <a:rPr lang="en-US" sz="2200" dirty="0" smtClean="0"/>
              <a:t> Online Portal</a:t>
            </a:r>
            <a:endParaRPr lang="en-US" sz="2200" dirty="0"/>
          </a:p>
        </p:txBody>
      </p:sp>
    </p:spTree>
    <p:extLst>
      <p:ext uri="{BB962C8B-B14F-4D97-AF65-F5344CB8AC3E}">
        <p14:creationId xmlns:p14="http://schemas.microsoft.com/office/powerpoint/2010/main" val="130533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49" y="1900604"/>
            <a:ext cx="1991459" cy="199145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8649" y="4268668"/>
            <a:ext cx="1991459" cy="1991459"/>
          </a:xfrm>
          <a:prstGeom prst="rect">
            <a:avLst/>
          </a:prstGeom>
        </p:spPr>
      </p:pic>
      <p:sp>
        <p:nvSpPr>
          <p:cNvPr id="7" name="TextBox 6"/>
          <p:cNvSpPr txBox="1"/>
          <p:nvPr/>
        </p:nvSpPr>
        <p:spPr>
          <a:xfrm>
            <a:off x="3042138" y="2023697"/>
            <a:ext cx="5473212" cy="1261884"/>
          </a:xfrm>
          <a:prstGeom prst="rect">
            <a:avLst/>
          </a:prstGeom>
          <a:noFill/>
        </p:spPr>
        <p:txBody>
          <a:bodyPr wrap="square" rtlCol="0">
            <a:spAutoFit/>
          </a:bodyPr>
          <a:lstStyle/>
          <a:p>
            <a:r>
              <a:rPr lang="en-US" sz="2800" dirty="0" smtClean="0">
                <a:solidFill>
                  <a:srgbClr val="2274BA"/>
                </a:solidFill>
                <a:latin typeface="Arial" panose="020B0604020202020204" pitchFamily="34" charset="0"/>
                <a:cs typeface="Arial" panose="020B0604020202020204" pitchFamily="34" charset="0"/>
              </a:rPr>
              <a:t>Jacob Dunlop</a:t>
            </a:r>
          </a:p>
          <a:p>
            <a:r>
              <a:rPr lang="en-US" sz="2400" dirty="0" smtClean="0">
                <a:solidFill>
                  <a:srgbClr val="333E48"/>
                </a:solidFill>
                <a:latin typeface="Arial" panose="020B0604020202020204" pitchFamily="34" charset="0"/>
                <a:cs typeface="Arial" panose="020B0604020202020204" pitchFamily="34" charset="0"/>
              </a:rPr>
              <a:t>jdunlop@rhoadesmckee.com</a:t>
            </a:r>
          </a:p>
          <a:p>
            <a:r>
              <a:rPr lang="en-US" sz="2400" dirty="0" smtClean="0">
                <a:solidFill>
                  <a:srgbClr val="333E48"/>
                </a:solidFill>
                <a:latin typeface="Arial" panose="020B0604020202020204" pitchFamily="34" charset="0"/>
                <a:cs typeface="Arial" panose="020B0604020202020204" pitchFamily="34" charset="0"/>
              </a:rPr>
              <a:t>616.233.5117</a:t>
            </a:r>
            <a:endParaRPr lang="en-US" sz="2400" dirty="0">
              <a:solidFill>
                <a:srgbClr val="333E48"/>
              </a:solidFill>
              <a:latin typeface="Arial" panose="020B0604020202020204" pitchFamily="34" charset="0"/>
              <a:cs typeface="Arial" panose="020B0604020202020204" pitchFamily="34" charset="0"/>
            </a:endParaRPr>
          </a:p>
        </p:txBody>
      </p:sp>
      <p:sp>
        <p:nvSpPr>
          <p:cNvPr id="8" name="TextBox 7"/>
          <p:cNvSpPr txBox="1"/>
          <p:nvPr/>
        </p:nvSpPr>
        <p:spPr>
          <a:xfrm>
            <a:off x="3042138" y="4400553"/>
            <a:ext cx="5473212" cy="1261884"/>
          </a:xfrm>
          <a:prstGeom prst="rect">
            <a:avLst/>
          </a:prstGeom>
          <a:noFill/>
        </p:spPr>
        <p:txBody>
          <a:bodyPr wrap="square" rtlCol="0">
            <a:spAutoFit/>
          </a:bodyPr>
          <a:lstStyle/>
          <a:p>
            <a:r>
              <a:rPr lang="en-US" sz="2800" dirty="0" smtClean="0">
                <a:solidFill>
                  <a:srgbClr val="2274BA"/>
                </a:solidFill>
                <a:latin typeface="Arial" panose="020B0604020202020204" pitchFamily="34" charset="0"/>
                <a:cs typeface="Arial" panose="020B0604020202020204" pitchFamily="34" charset="0"/>
              </a:rPr>
              <a:t>Jonathan Siebers</a:t>
            </a:r>
          </a:p>
          <a:p>
            <a:r>
              <a:rPr lang="en-US" sz="2400" dirty="0" smtClean="0">
                <a:solidFill>
                  <a:srgbClr val="333E48"/>
                </a:solidFill>
                <a:latin typeface="Arial" panose="020B0604020202020204" pitchFamily="34" charset="0"/>
                <a:cs typeface="Arial" panose="020B0604020202020204" pitchFamily="34" charset="0"/>
              </a:rPr>
              <a:t>jsiebers@rhoadesmckee.com</a:t>
            </a:r>
          </a:p>
          <a:p>
            <a:r>
              <a:rPr lang="en-US" sz="2400" dirty="0" smtClean="0">
                <a:solidFill>
                  <a:srgbClr val="333E48"/>
                </a:solidFill>
                <a:latin typeface="Arial" panose="020B0604020202020204" pitchFamily="34" charset="0"/>
                <a:cs typeface="Arial" panose="020B0604020202020204" pitchFamily="34" charset="0"/>
              </a:rPr>
              <a:t>616.233.5226</a:t>
            </a:r>
            <a:endParaRPr lang="en-US" sz="2400" dirty="0">
              <a:solidFill>
                <a:srgbClr val="333E4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61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Sale</a:t>
            </a:r>
            <a:endParaRPr lang="en-US" dirty="0"/>
          </a:p>
        </p:txBody>
      </p:sp>
      <p:sp>
        <p:nvSpPr>
          <p:cNvPr id="3" name="Content Placeholder 2"/>
          <p:cNvSpPr>
            <a:spLocks noGrp="1"/>
          </p:cNvSpPr>
          <p:nvPr>
            <p:ph idx="1"/>
          </p:nvPr>
        </p:nvSpPr>
        <p:spPr>
          <a:xfrm>
            <a:off x="628649" y="1960685"/>
            <a:ext cx="7979019" cy="4800600"/>
          </a:xfrm>
        </p:spPr>
        <p:txBody>
          <a:bodyPr>
            <a:normAutofit/>
          </a:bodyPr>
          <a:lstStyle/>
          <a:p>
            <a:pPr marL="457200" indent="-457200" hangingPunct="0">
              <a:spcAft>
                <a:spcPts val="1200"/>
              </a:spcAft>
              <a:buFont typeface="+mj-lt"/>
              <a:buAutoNum type="alphaLcPeriod"/>
            </a:pPr>
            <a:r>
              <a:rPr lang="en-US" sz="2400" dirty="0" smtClean="0"/>
              <a:t>Confirm </a:t>
            </a:r>
            <a:r>
              <a:rPr lang="en-US" sz="2400" dirty="0"/>
              <a:t>ownership and condition of purchased assets</a:t>
            </a:r>
          </a:p>
          <a:p>
            <a:pPr marL="457200" indent="-457200" hangingPunct="0">
              <a:spcAft>
                <a:spcPts val="1200"/>
              </a:spcAft>
              <a:buFont typeface="+mj-lt"/>
              <a:buAutoNum type="alphaLcPeriod"/>
            </a:pPr>
            <a:r>
              <a:rPr lang="en-US" sz="2400" dirty="0"/>
              <a:t>Identify potential successor liabilities</a:t>
            </a:r>
          </a:p>
          <a:p>
            <a:pPr marL="457200" indent="-457200" hangingPunct="0">
              <a:spcAft>
                <a:spcPts val="1200"/>
              </a:spcAft>
              <a:buFont typeface="+mj-lt"/>
              <a:buAutoNum type="alphaLcPeriod"/>
            </a:pPr>
            <a:r>
              <a:rPr lang="en-US" sz="2400" dirty="0"/>
              <a:t>Identify legal issues with Seller’s operations that Buyer should avoid</a:t>
            </a:r>
          </a:p>
          <a:p>
            <a:pPr marL="457200" indent="-457200" hangingPunct="0">
              <a:spcAft>
                <a:spcPts val="1200"/>
              </a:spcAft>
              <a:buFont typeface="+mj-lt"/>
              <a:buAutoNum type="alphaLcPeriod"/>
            </a:pPr>
            <a:r>
              <a:rPr lang="en-US" sz="2400" dirty="0"/>
              <a:t>Identify documents and approvals needed for closing and transfer of </a:t>
            </a:r>
            <a:r>
              <a:rPr lang="en-US" sz="2400" dirty="0" smtClean="0"/>
              <a:t>assets</a:t>
            </a:r>
            <a:endParaRPr lang="en-US" sz="2400" dirty="0"/>
          </a:p>
        </p:txBody>
      </p:sp>
    </p:spTree>
    <p:extLst>
      <p:ext uri="{BB962C8B-B14F-4D97-AF65-F5344CB8AC3E}">
        <p14:creationId xmlns:p14="http://schemas.microsoft.com/office/powerpoint/2010/main" val="1494008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 Sale</a:t>
            </a:r>
            <a:endParaRPr lang="en-US" dirty="0"/>
          </a:p>
        </p:txBody>
      </p:sp>
      <p:sp>
        <p:nvSpPr>
          <p:cNvPr id="3" name="Content Placeholder 2"/>
          <p:cNvSpPr>
            <a:spLocks noGrp="1"/>
          </p:cNvSpPr>
          <p:nvPr>
            <p:ph idx="1"/>
          </p:nvPr>
        </p:nvSpPr>
        <p:spPr>
          <a:xfrm>
            <a:off x="628650" y="1951891"/>
            <a:ext cx="7886700" cy="4809393"/>
          </a:xfrm>
        </p:spPr>
        <p:txBody>
          <a:bodyPr/>
          <a:lstStyle/>
          <a:p>
            <a:pPr marL="457200" indent="-457200" hangingPunct="0">
              <a:spcAft>
                <a:spcPts val="1200"/>
              </a:spcAft>
              <a:buFont typeface="+mj-lt"/>
              <a:buAutoNum type="alphaLcPeriod"/>
            </a:pPr>
            <a:r>
              <a:rPr lang="en-US" sz="2400" dirty="0" smtClean="0"/>
              <a:t>Confirm </a:t>
            </a:r>
            <a:r>
              <a:rPr lang="en-US" sz="2400" dirty="0"/>
              <a:t>ownership of stock</a:t>
            </a:r>
          </a:p>
          <a:p>
            <a:pPr marL="457200" indent="-457200" hangingPunct="0">
              <a:spcAft>
                <a:spcPts val="1200"/>
              </a:spcAft>
              <a:buFont typeface="+mj-lt"/>
              <a:buAutoNum type="alphaLcPeriod"/>
            </a:pPr>
            <a:r>
              <a:rPr lang="en-US" sz="2400" dirty="0"/>
              <a:t>Identify liabilities that stay with Company</a:t>
            </a:r>
          </a:p>
          <a:p>
            <a:pPr marL="457200" indent="-457200" hangingPunct="0">
              <a:spcAft>
                <a:spcPts val="1200"/>
              </a:spcAft>
              <a:buFont typeface="+mj-lt"/>
              <a:buAutoNum type="alphaLcPeriod"/>
            </a:pPr>
            <a:r>
              <a:rPr lang="en-US" sz="2400" dirty="0"/>
              <a:t>Identify liabilities that stay with Seller</a:t>
            </a:r>
          </a:p>
          <a:p>
            <a:pPr marL="457200" indent="-457200" hangingPunct="0">
              <a:spcAft>
                <a:spcPts val="1200"/>
              </a:spcAft>
              <a:buFont typeface="+mj-lt"/>
              <a:buAutoNum type="alphaLcPeriod"/>
            </a:pPr>
            <a:r>
              <a:rPr lang="en-US" sz="2400" dirty="0"/>
              <a:t>Identify documents and approvals needed for closing and transfer of stock</a:t>
            </a:r>
          </a:p>
          <a:p>
            <a:endParaRPr lang="en-US" dirty="0"/>
          </a:p>
        </p:txBody>
      </p:sp>
    </p:spTree>
    <p:extLst>
      <p:ext uri="{BB962C8B-B14F-4D97-AF65-F5344CB8AC3E}">
        <p14:creationId xmlns:p14="http://schemas.microsoft.com/office/powerpoint/2010/main" val="4271454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Approaches</a:t>
            </a:r>
            <a:endParaRPr lang="en-US" sz="6000" dirty="0"/>
          </a:p>
        </p:txBody>
      </p:sp>
    </p:spTree>
    <p:extLst>
      <p:ext uri="{BB962C8B-B14F-4D97-AF65-F5344CB8AC3E}">
        <p14:creationId xmlns:p14="http://schemas.microsoft.com/office/powerpoint/2010/main" val="4029234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Limited Due Diligence</a:t>
            </a:r>
            <a:endParaRPr lang="en-US" dirty="0"/>
          </a:p>
        </p:txBody>
      </p:sp>
      <p:sp>
        <p:nvSpPr>
          <p:cNvPr id="3" name="Content Placeholder 2"/>
          <p:cNvSpPr>
            <a:spLocks noGrp="1"/>
          </p:cNvSpPr>
          <p:nvPr>
            <p:ph idx="1"/>
          </p:nvPr>
        </p:nvSpPr>
        <p:spPr>
          <a:xfrm>
            <a:off x="628650" y="1825624"/>
            <a:ext cx="7886700" cy="5032376"/>
          </a:xfrm>
        </p:spPr>
        <p:txBody>
          <a:bodyPr>
            <a:normAutofit/>
          </a:bodyPr>
          <a:lstStyle/>
          <a:p>
            <a:pPr marL="457200" indent="-457200" hangingPunct="0">
              <a:spcAft>
                <a:spcPts val="1200"/>
              </a:spcAft>
              <a:buFont typeface="+mj-lt"/>
              <a:buAutoNum type="alphaLcPeriod"/>
            </a:pPr>
            <a:r>
              <a:rPr lang="en-US" sz="2400" dirty="0" smtClean="0"/>
              <a:t>Basically</a:t>
            </a:r>
            <a:r>
              <a:rPr lang="en-US" sz="2400" dirty="0"/>
              <a:t>, we look at and rely on the reps and warranties and the disclosure schedules. </a:t>
            </a:r>
          </a:p>
          <a:p>
            <a:pPr marL="457200" indent="-457200" hangingPunct="0">
              <a:spcAft>
                <a:spcPts val="1200"/>
              </a:spcAft>
              <a:buFont typeface="+mj-lt"/>
              <a:buAutoNum type="alphaLcPeriod"/>
            </a:pPr>
            <a:r>
              <a:rPr lang="en-US" sz="2400" dirty="0"/>
              <a:t>Example – To determine information about employees (i.e., wages, position, title, date of hire, benefits, accrued benefits/time off, etc.), we review the employee chart attached to the disclosure schedules.</a:t>
            </a:r>
          </a:p>
          <a:p>
            <a:pPr marL="457200" indent="-457200" hangingPunct="0">
              <a:spcAft>
                <a:spcPts val="1200"/>
              </a:spcAft>
              <a:buFont typeface="+mj-lt"/>
              <a:buAutoNum type="alphaLcPeriod"/>
            </a:pPr>
            <a:r>
              <a:rPr lang="en-US" sz="2400" dirty="0"/>
              <a:t>Advantage – Less costly and quicker.</a:t>
            </a:r>
          </a:p>
          <a:p>
            <a:pPr marL="457200" indent="-457200" hangingPunct="0">
              <a:spcAft>
                <a:spcPts val="1200"/>
              </a:spcAft>
              <a:buFont typeface="+mj-lt"/>
              <a:buAutoNum type="alphaLcPeriod"/>
            </a:pPr>
            <a:r>
              <a:rPr lang="en-US" sz="2400" dirty="0"/>
              <a:t>Disadvantage – If there’s an issue, we likely don’t know about it until after closing and then have to rely on indemnity from Seller to cover losses</a:t>
            </a:r>
            <a:r>
              <a:rPr lang="en-US" sz="2400" dirty="0" smtClean="0"/>
              <a:t>.</a:t>
            </a:r>
            <a:endParaRPr lang="en-US" sz="2400" dirty="0"/>
          </a:p>
        </p:txBody>
      </p:sp>
    </p:spTree>
    <p:extLst>
      <p:ext uri="{BB962C8B-B14F-4D97-AF65-F5344CB8AC3E}">
        <p14:creationId xmlns:p14="http://schemas.microsoft.com/office/powerpoint/2010/main" val="1917198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Due Diligence</a:t>
            </a:r>
            <a:endParaRPr lang="en-US" dirty="0"/>
          </a:p>
        </p:txBody>
      </p:sp>
      <p:sp>
        <p:nvSpPr>
          <p:cNvPr id="3" name="Content Placeholder 2"/>
          <p:cNvSpPr>
            <a:spLocks noGrp="1"/>
          </p:cNvSpPr>
          <p:nvPr>
            <p:ph idx="1"/>
          </p:nvPr>
        </p:nvSpPr>
        <p:spPr>
          <a:xfrm>
            <a:off x="628650" y="1825624"/>
            <a:ext cx="7886700" cy="5032376"/>
          </a:xfrm>
        </p:spPr>
        <p:txBody>
          <a:bodyPr>
            <a:noAutofit/>
          </a:bodyPr>
          <a:lstStyle/>
          <a:p>
            <a:pPr marL="457200" indent="-457200" hangingPunct="0">
              <a:spcAft>
                <a:spcPts val="800"/>
              </a:spcAft>
              <a:buFont typeface="+mj-lt"/>
              <a:buAutoNum type="alphaLcPeriod"/>
            </a:pPr>
            <a:r>
              <a:rPr lang="en-US" sz="2200" dirty="0" smtClean="0"/>
              <a:t>We </a:t>
            </a:r>
            <a:r>
              <a:rPr lang="en-US" sz="2200" dirty="0"/>
              <a:t>go behind the reps and warranties and disclosure schedules to confirm what’s  in the reps and warranties and disclosure schedules.</a:t>
            </a:r>
          </a:p>
          <a:p>
            <a:pPr marL="457200" indent="-457200" hangingPunct="0">
              <a:spcAft>
                <a:spcPts val="800"/>
              </a:spcAft>
              <a:buFont typeface="+mj-lt"/>
              <a:buAutoNum type="alphaLcPeriod"/>
            </a:pPr>
            <a:r>
              <a:rPr lang="en-US" sz="2200" dirty="0"/>
              <a:t>Example - To determine information about employees (i.e., wages, position, title, date of hire, benefits, accrued benefits/time off, etc.), rather than simply review and rely on the employee chart attached to the disclosure schedules, we review payroll information, personnel files, and employee handbooks and interview HR officer.</a:t>
            </a:r>
          </a:p>
          <a:p>
            <a:pPr marL="457200" indent="-457200" hangingPunct="0">
              <a:spcAft>
                <a:spcPts val="800"/>
              </a:spcAft>
              <a:buFont typeface="+mj-lt"/>
              <a:buAutoNum type="alphaLcPeriod"/>
            </a:pPr>
            <a:r>
              <a:rPr lang="en-US" sz="2200" dirty="0"/>
              <a:t>Disadvantage – More costly and more time consuming.</a:t>
            </a:r>
          </a:p>
          <a:p>
            <a:pPr marL="457200" indent="-457200" hangingPunct="0">
              <a:spcAft>
                <a:spcPts val="800"/>
              </a:spcAft>
              <a:buFont typeface="+mj-lt"/>
              <a:buAutoNum type="alphaLcPeriod"/>
            </a:pPr>
            <a:r>
              <a:rPr lang="en-US" sz="2200" dirty="0"/>
              <a:t>Advantage – We identify and can address issues prior to closing and potentially avoid losses and avoid need to rely on Seller indemnity.</a:t>
            </a:r>
          </a:p>
        </p:txBody>
      </p:sp>
    </p:spTree>
    <p:extLst>
      <p:ext uri="{BB962C8B-B14F-4D97-AF65-F5344CB8AC3E}">
        <p14:creationId xmlns:p14="http://schemas.microsoft.com/office/powerpoint/2010/main" val="2029416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417396"/>
            <a:ext cx="7139353" cy="1325563"/>
          </a:xfrm>
        </p:spPr>
        <p:txBody>
          <a:bodyPr>
            <a:noAutofit/>
          </a:bodyPr>
          <a:lstStyle/>
          <a:p>
            <a:r>
              <a:rPr lang="en-US" sz="5400" dirty="0" smtClean="0"/>
              <a:t>Typical Focus of </a:t>
            </a:r>
            <a:br>
              <a:rPr lang="en-US" sz="5400" dirty="0" smtClean="0"/>
            </a:br>
            <a:r>
              <a:rPr lang="en-US" sz="5400" dirty="0" smtClean="0"/>
              <a:t>Legal Due Diligence</a:t>
            </a:r>
            <a:endParaRPr lang="en-US" sz="5400" dirty="0"/>
          </a:p>
        </p:txBody>
      </p:sp>
    </p:spTree>
    <p:extLst>
      <p:ext uri="{BB962C8B-B14F-4D97-AF65-F5344CB8AC3E}">
        <p14:creationId xmlns:p14="http://schemas.microsoft.com/office/powerpoint/2010/main" val="725480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and Organizational</a:t>
            </a:r>
            <a:endParaRPr lang="en-US" dirty="0"/>
          </a:p>
        </p:txBody>
      </p:sp>
      <p:sp>
        <p:nvSpPr>
          <p:cNvPr id="3" name="Content Placeholder 2"/>
          <p:cNvSpPr>
            <a:spLocks noGrp="1"/>
          </p:cNvSpPr>
          <p:nvPr>
            <p:ph idx="1"/>
          </p:nvPr>
        </p:nvSpPr>
        <p:spPr>
          <a:xfrm>
            <a:off x="628650" y="1825624"/>
            <a:ext cx="7886700" cy="5032375"/>
          </a:xfrm>
        </p:spPr>
        <p:txBody>
          <a:bodyPr>
            <a:noAutofit/>
          </a:bodyPr>
          <a:lstStyle/>
          <a:p>
            <a:pPr marL="457200" indent="-457200" hangingPunct="0">
              <a:spcAft>
                <a:spcPts val="800"/>
              </a:spcAft>
              <a:buFont typeface="+mj-lt"/>
              <a:buAutoNum type="alphaLcPeriod"/>
            </a:pPr>
            <a:r>
              <a:rPr lang="en-US" sz="2400" dirty="0" smtClean="0"/>
              <a:t>Articles </a:t>
            </a:r>
            <a:r>
              <a:rPr lang="en-US" sz="2400" dirty="0"/>
              <a:t>of Organization or Incorporation and Operating Agreement or Bylaws.</a:t>
            </a:r>
          </a:p>
          <a:p>
            <a:pPr marL="457200" indent="-457200" hangingPunct="0">
              <a:spcAft>
                <a:spcPts val="800"/>
              </a:spcAft>
              <a:buFont typeface="+mj-lt"/>
              <a:buAutoNum type="alphaLcPeriod"/>
            </a:pPr>
            <a:r>
              <a:rPr lang="en-US" sz="2400" dirty="0"/>
              <a:t>Good Standing Certificate for state of incorporation and every state and foreign country in which the Company is qualified to do business.</a:t>
            </a:r>
          </a:p>
          <a:p>
            <a:pPr marL="457200" indent="-457200" hangingPunct="0">
              <a:spcAft>
                <a:spcPts val="800"/>
              </a:spcAft>
              <a:buFont typeface="+mj-lt"/>
              <a:buAutoNum type="alphaLcPeriod"/>
            </a:pPr>
            <a:r>
              <a:rPr lang="en-US" sz="2400" dirty="0"/>
              <a:t>Stockholders’ list, giving name and address of each stockholder, his or her affiliation with the Company, the type of security held, the date of issue by the Company (the consideration received by the Company therefor), and the number of shares of such security owned by each such stockholder</a:t>
            </a:r>
            <a:r>
              <a:rPr lang="en-US" sz="2400" dirty="0" smtClean="0"/>
              <a:t>.</a:t>
            </a:r>
            <a:endParaRPr lang="en-US" sz="2400" dirty="0"/>
          </a:p>
        </p:txBody>
      </p:sp>
    </p:spTree>
    <p:extLst>
      <p:ext uri="{BB962C8B-B14F-4D97-AF65-F5344CB8AC3E}">
        <p14:creationId xmlns:p14="http://schemas.microsoft.com/office/powerpoint/2010/main" val="14064550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DDC3EC1-6CB5-4CD9-89AA-977BB7E3411B}" vid="{0B3399F3-3F64-4179-83D7-DDF353A82E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1644</Words>
  <PresentationFormat>On-screen Show (4:3)</PresentationFormat>
  <Paragraphs>102</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Legal Due Diligence </vt:lpstr>
      <vt:lpstr>Goals</vt:lpstr>
      <vt:lpstr>Asset Sale</vt:lpstr>
      <vt:lpstr>Stock Sale</vt:lpstr>
      <vt:lpstr>Approaches</vt:lpstr>
      <vt:lpstr>Limited Due Diligence</vt:lpstr>
      <vt:lpstr>Full Due Diligence</vt:lpstr>
      <vt:lpstr>Typical Focus of  Legal Due Diligence</vt:lpstr>
      <vt:lpstr>Corporate and Organizational</vt:lpstr>
      <vt:lpstr>Corporate and Organizational</vt:lpstr>
      <vt:lpstr>Employees</vt:lpstr>
      <vt:lpstr>Employees</vt:lpstr>
      <vt:lpstr>Assets</vt:lpstr>
      <vt:lpstr>Assets</vt:lpstr>
      <vt:lpstr>Assets</vt:lpstr>
      <vt:lpstr>Insurance</vt:lpstr>
      <vt:lpstr>Contracts and Agreements</vt:lpstr>
      <vt:lpstr>Litigation</vt:lpstr>
      <vt:lpstr>Litigation</vt:lpstr>
      <vt:lpstr>Customers and Suppliers</vt:lpstr>
      <vt:lpstr>Licenses</vt:lpstr>
      <vt:lpstr>Tax Clearances</vt:lpstr>
      <vt:lpstr>Department of Treasury</vt:lpstr>
      <vt:lpstr>Unemployment Insurance Agency Clearance</vt:lpstr>
      <vt:lpstr>Questions?</vt:lpstr>
    </vt:vector>
  </TitlesOfParts>
  <Company/>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Due Diligence </dc:title>
  <cp:revision>1</cp:revision>
</cp:coreProperties>
</file>